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</p:sldMasterIdLst>
  <p:notesMasterIdLst>
    <p:notesMasterId r:id="rId5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c760beeb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c760beeb0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c760beeb0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c760beeb0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c86ea0b4c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c86ea0b4c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54005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c214841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c214841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667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63ed232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63ed232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068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c8f58c658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c8f58c658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75895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c8f58c65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c8f58c65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9948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423c84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6423c84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37312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c8f58c658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c8f58c658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9999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c214841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c214841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c8f58c658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c8f58c658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54534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92661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c214841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c214841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82230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63ed232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63ed232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91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c8f58c658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c8f58c658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4328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0054db48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0054db48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67675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c8f58c65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c8f58c65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404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0054db48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0054db48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18335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0054db48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0054db48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74655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0054db48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0054db48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3621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c869dbbeb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c869dbbeb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423c84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6423c84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6294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1599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c214841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c214841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86224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5d5915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5d5915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68921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6600f87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6600f87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57969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6600f879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6600f879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89855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6600f879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6600f879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00919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6600f8794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6600f8794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1406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c9bd3e114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c9bd3e114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329416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c9bd3e114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c9bd3e114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454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69dbb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69dbb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c9e8836c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c9e8836c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01901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6600f8794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6600f8794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188538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c9bd3e114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c9bd3e114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2234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c9bd3e11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c9bd3e11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2945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475349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c214841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c214841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386357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c9bd3e1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c9bd3e1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844646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cb4c69c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cb4c69c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682402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c869dbbeb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c869dbbeb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78212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c9bd3e114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c9bd3e114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9380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c869dbbe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c869dbbe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cb4c69c5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cb4c69c5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74855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cb4c69c5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cb4c69c5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8635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cb4c69c5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cb4c69c5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3376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cb4c69c5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cb4c69c50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111835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cb4c69c50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cb4c69c50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386459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cb4c69c50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cb4c69c50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448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c760beeb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c760beeb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c760beeb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c760beeb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c760beeb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c760beeb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c869dbbeb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c869dbbeb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971800" y="1657350"/>
            <a:ext cx="5586300" cy="8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 i="0" u="none" strike="noStrike" cap="none">
                <a:solidFill>
                  <a:schemeClr val="tx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71800" y="2571750"/>
            <a:ext cx="55863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cxnSp>
        <p:nvCxnSpPr>
          <p:cNvPr id="11" name="Google Shape;11;p2"/>
          <p:cNvCxnSpPr/>
          <p:nvPr/>
        </p:nvCxnSpPr>
        <p:spPr>
          <a:xfrm rot="10800000" flipH="1">
            <a:off x="2940417" y="2536424"/>
            <a:ext cx="5594100" cy="3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 txBox="1"/>
          <p:nvPr/>
        </p:nvSpPr>
        <p:spPr>
          <a:xfrm>
            <a:off x="1801689" y="209310"/>
            <a:ext cx="1474500" cy="10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tx1">
                    <a:lumMod val="50000"/>
                  </a:schemeClr>
                </a:solidFill>
              </a:rPr>
              <a:t>190F</a:t>
            </a:r>
            <a:endParaRPr sz="2800" b="1" dirty="0">
              <a:solidFill>
                <a:schemeClr val="tx1">
                  <a:lumMod val="50000"/>
                </a:schemeClr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" b="1" dirty="0">
                <a:solidFill>
                  <a:schemeClr val="accent2">
                    <a:lumMod val="50000"/>
                  </a:schemeClr>
                </a:solidFill>
              </a:rPr>
              <a:t>Fall 201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8</a:t>
            </a:r>
            <a:r>
              <a:rPr lang="en" b="1" dirty="0">
                <a:solidFill>
                  <a:srgbClr val="C4820E"/>
                </a:solidFill>
              </a:rPr>
              <a:t>	</a:t>
            </a:r>
            <a:endParaRPr b="1" dirty="0">
              <a:solidFill>
                <a:srgbClr val="C4820E"/>
              </a:solidFill>
            </a:endParaRPr>
          </a:p>
        </p:txBody>
      </p:sp>
      <p:pic>
        <p:nvPicPr>
          <p:cNvPr id="1026" name="Picture 2" descr="mage result for umass 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05" y="323069"/>
            <a:ext cx="972884" cy="80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 userDrawn="1"/>
        </p:nvSpPr>
        <p:spPr>
          <a:xfrm>
            <a:off x="2855248" y="240366"/>
            <a:ext cx="6738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Foundations of Data Science</a:t>
            </a:r>
          </a:p>
        </p:txBody>
      </p:sp>
    </p:spTree>
    <p:extLst>
      <p:ext uri="{BB962C8B-B14F-4D97-AF65-F5344CB8AC3E}">
        <p14:creationId xmlns:p14="http://schemas.microsoft.com/office/powerpoint/2010/main" val="2495027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67056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tx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cxnSp>
        <p:nvCxnSpPr>
          <p:cNvPr id="16" name="Google Shape;16;p3"/>
          <p:cNvCxnSpPr/>
          <p:nvPr/>
        </p:nvCxnSpPr>
        <p:spPr>
          <a:xfrm>
            <a:off x="457200" y="881840"/>
            <a:ext cx="8229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3"/>
          <p:cNvCxnSpPr/>
          <p:nvPr/>
        </p:nvCxnSpPr>
        <p:spPr>
          <a:xfrm>
            <a:off x="457200" y="4743450"/>
            <a:ext cx="8229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3"/>
          <p:cNvSpPr txBox="1">
            <a:spLocks noGrp="1"/>
          </p:cNvSpPr>
          <p:nvPr>
            <p:ph type="body" idx="1" hasCustomPrompt="1"/>
          </p:nvPr>
        </p:nvSpPr>
        <p:spPr>
          <a:xfrm>
            <a:off x="457200" y="971550"/>
            <a:ext cx="8229600" cy="3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480"/>
              </a:spcBef>
              <a:spcAft>
                <a:spcPts val="0"/>
              </a:spcAft>
              <a:buClr>
                <a:schemeClr val="accent2">
                  <a:lumMod val="50000"/>
                </a:schemeClr>
              </a:buClr>
              <a:buSzPts val="2400"/>
              <a:buFont typeface="Arial" charset="0"/>
              <a:buChar char="●"/>
              <a:defRPr sz="24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accent2">
                  <a:lumMod val="50000"/>
                </a:schemeClr>
              </a:buClr>
              <a:buSzPts val="2400"/>
              <a:buChar char="○"/>
              <a:defRPr sz="2400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r>
              <a:rPr lang="en-US" dirty="0"/>
              <a:t> </a:t>
            </a:r>
          </a:p>
          <a:p>
            <a:pPr lvl="1"/>
            <a:br>
              <a:rPr lang="en-US" dirty="0"/>
            </a:br>
            <a:endParaRPr lang="en-US"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2058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67056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tx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57200" y="971550"/>
            <a:ext cx="4038600" cy="3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480"/>
              </a:spcBef>
              <a:spcAft>
                <a:spcPts val="0"/>
              </a:spcAft>
              <a:buClr>
                <a:schemeClr val="accent2">
                  <a:lumMod val="50000"/>
                </a:schemeClr>
              </a:buClr>
              <a:buSzPts val="2400"/>
              <a:buChar char="●"/>
              <a:defRPr sz="24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 dirty="0"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4648200" y="971550"/>
            <a:ext cx="4038600" cy="3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480"/>
              </a:spcBef>
              <a:spcAft>
                <a:spcPts val="0"/>
              </a:spcAft>
              <a:buClr>
                <a:schemeClr val="accent2">
                  <a:lumMod val="50000"/>
                </a:schemeClr>
              </a:buClr>
              <a:buSzPts val="2400"/>
              <a:buChar char="●"/>
              <a:defRPr sz="24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 dirty="0"/>
          </a:p>
        </p:txBody>
      </p:sp>
      <p:cxnSp>
        <p:nvCxnSpPr>
          <p:cNvPr id="23" name="Google Shape;23;p4"/>
          <p:cNvCxnSpPr/>
          <p:nvPr/>
        </p:nvCxnSpPr>
        <p:spPr>
          <a:xfrm>
            <a:off x="457200" y="881840"/>
            <a:ext cx="8229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24;p4"/>
          <p:cNvCxnSpPr/>
          <p:nvPr/>
        </p:nvCxnSpPr>
        <p:spPr>
          <a:xfrm>
            <a:off x="457200" y="4743450"/>
            <a:ext cx="8229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98450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67056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27" name="Google Shape;27;p5"/>
          <p:cNvCxnSpPr/>
          <p:nvPr/>
        </p:nvCxnSpPr>
        <p:spPr>
          <a:xfrm>
            <a:off x="457200" y="881840"/>
            <a:ext cx="8229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5"/>
          <p:cNvCxnSpPr/>
          <p:nvPr/>
        </p:nvCxnSpPr>
        <p:spPr>
          <a:xfrm>
            <a:off x="457200" y="4743450"/>
            <a:ext cx="8229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30162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 preserve="1">
  <p:cSld name="Sec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219200" y="2233804"/>
            <a:ext cx="67056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241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67056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3B7EA1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3B7EA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Click to add title</a:t>
            </a:r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971550"/>
            <a:ext cx="8229600" cy="3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 algn="l" rtl="0">
              <a:spcBef>
                <a:spcPts val="480"/>
              </a:spcBef>
              <a:spcAft>
                <a:spcPts val="0"/>
              </a:spcAft>
              <a:buClr>
                <a:srgbClr val="C4820E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lvl="6" indent="-342900" algn="l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lvl="7" indent="-342900" algn="l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lvl="8" indent="-342900" algn="l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 </a:t>
            </a:r>
          </a:p>
          <a:p>
            <a:pPr lvl="1"/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37385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1" u="none" strike="noStrike" cap="none" baseline="0">
          <a:solidFill>
            <a:schemeClr val="tx1">
              <a:lumMod val="50000"/>
            </a:schemeClr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590550" marR="0" lvl="0" indent="-514350" algn="l" rtl="0">
        <a:lnSpc>
          <a:spcPct val="100000"/>
        </a:lnSpc>
        <a:spcBef>
          <a:spcPts val="0"/>
        </a:spcBef>
        <a:spcAft>
          <a:spcPts val="0"/>
        </a:spcAft>
        <a:buClr>
          <a:schemeClr val="accent2">
            <a:lumMod val="50000"/>
          </a:schemeClr>
        </a:buClr>
        <a:buSzPct val="100000"/>
        <a:buFont typeface="+mj-lt"/>
        <a:buAutoNum type="romanLcPeriod"/>
        <a:defRPr sz="1400" b="0" i="0" u="none" strike="noStrike" cap="none">
          <a:solidFill>
            <a:schemeClr val="accent2">
              <a:lumMod val="75000"/>
            </a:schemeClr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accent2">
              <a:lumMod val="75000"/>
            </a:schemeClr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attend8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attend8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attend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attend8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attend8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 5</a:t>
            </a:r>
            <a:endParaRPr dirty="0"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Pivot Tables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Pivot</a:t>
            </a:r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Cross-classifies according to two categorical variables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Produces a grid of counts or aggregated values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Two required arguments: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First: variable that forms column labels of grid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Second: variable that forms row labels of grid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Two optional arguments (include both or neither)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000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values</a:t>
            </a:r>
            <a:r>
              <a:rPr lang="en"/>
              <a:t>=’column_label_to_aggregate’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000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collect</a:t>
            </a:r>
            <a:r>
              <a:rPr lang="en"/>
              <a:t>=function_with_which_to_aggregate</a:t>
            </a:r>
            <a:endParaRPr/>
          </a:p>
        </p:txBody>
      </p:sp>
      <p:sp>
        <p:nvSpPr>
          <p:cNvPr id="158" name="Google Shape;158;p31"/>
          <p:cNvSpPr txBox="1"/>
          <p:nvPr/>
        </p:nvSpPr>
        <p:spPr>
          <a:xfrm>
            <a:off x="3764100" y="4030052"/>
            <a:ext cx="16158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1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Take-Home Question</a:t>
            </a:r>
            <a:endParaRPr/>
          </a:p>
        </p:txBody>
      </p:sp>
      <p:sp>
        <p:nvSpPr>
          <p:cNvPr id="163" name="Google Shape;163;p32"/>
          <p:cNvSpPr txBox="1">
            <a:spLocks noGrp="1"/>
          </p:cNvSpPr>
          <p:nvPr>
            <p:ph type="body" idx="1"/>
          </p:nvPr>
        </p:nvSpPr>
        <p:spPr>
          <a:xfrm>
            <a:off x="457200" y="971550"/>
            <a:ext cx="8229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Generate a table of the names of the starters for each team</a:t>
            </a:r>
            <a:endParaRPr/>
          </a:p>
        </p:txBody>
      </p:sp>
      <p:pic>
        <p:nvPicPr>
          <p:cNvPr id="165" name="Google Shape;1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838" y="1460500"/>
            <a:ext cx="7754329" cy="3238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Module 5</a:t>
            </a:r>
            <a:endParaRPr dirty="0"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03552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25739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Attendance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4294967295"/>
          </p:nvPr>
        </p:nvSpPr>
        <p:spPr>
          <a:xfrm>
            <a:off x="0" y="3532188"/>
            <a:ext cx="6705600" cy="676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u="sng">
                <a:solidFill>
                  <a:schemeClr val="hlink"/>
                </a:solidFill>
                <a:hlinkClick r:id="rId3"/>
              </a:rPr>
              <a:t>bit.ly/attend8</a:t>
            </a:r>
            <a:endParaRPr sz="3000" b="0"/>
          </a:p>
        </p:txBody>
      </p:sp>
    </p:spTree>
    <p:extLst>
      <p:ext uri="{BB962C8B-B14F-4D97-AF65-F5344CB8AC3E}">
        <p14:creationId xmlns:p14="http://schemas.microsoft.com/office/powerpoint/2010/main" val="719219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165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5" name="Google Shape;85;p17"/>
          <p:cNvGraphicFramePr/>
          <p:nvPr/>
        </p:nvGraphicFramePr>
        <p:xfrm>
          <a:off x="228600" y="2065625"/>
          <a:ext cx="2626075" cy="2551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6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5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Drink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Cafe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Price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Milk Tea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 One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Espresso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Nefeli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Latte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Nefeli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Espresso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Abe's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Joining Two Tables</a:t>
            </a:r>
            <a:endParaRPr/>
          </a:p>
        </p:txBody>
      </p:sp>
      <p:graphicFrame>
        <p:nvGraphicFramePr>
          <p:cNvPr id="87" name="Google Shape;87;p17"/>
          <p:cNvGraphicFramePr/>
          <p:nvPr/>
        </p:nvGraphicFramePr>
        <p:xfrm>
          <a:off x="2996525" y="2065625"/>
          <a:ext cx="2311600" cy="20689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5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7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Coupon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Location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25%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 One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7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50%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Nefeli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5%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 One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8" name="Google Shape;88;p17"/>
          <p:cNvSpPr txBox="1"/>
          <p:nvPr/>
        </p:nvSpPr>
        <p:spPr>
          <a:xfrm>
            <a:off x="172650" y="1720031"/>
            <a:ext cx="11370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drinks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2939451" y="1720031"/>
            <a:ext cx="12864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discounts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90" name="Google Shape;90;p17"/>
          <p:cNvGraphicFramePr/>
          <p:nvPr/>
        </p:nvGraphicFramePr>
        <p:xfrm>
          <a:off x="5449975" y="2065625"/>
          <a:ext cx="3473200" cy="278116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6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0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8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06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Cafe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Drink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Price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Coupon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6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Nefeli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Espresso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50%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6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Nefeli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Latte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50%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6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 One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Milk Tea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25%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6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 One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Milk Tea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5%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1" name="Google Shape;91;p17"/>
          <p:cNvSpPr txBox="1"/>
          <p:nvPr/>
        </p:nvSpPr>
        <p:spPr>
          <a:xfrm>
            <a:off x="2157900" y="885600"/>
            <a:ext cx="48282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drinks.join('Cafe', discounts, 'Location')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449350" y="1080033"/>
            <a:ext cx="1625100" cy="675900"/>
          </a:xfrm>
          <a:prstGeom prst="wedgeRectCallout">
            <a:avLst>
              <a:gd name="adj1" fmla="val 57658"/>
              <a:gd name="adj2" fmla="val -34439"/>
            </a:avLst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all rows in the table that have a match ...</a:t>
            </a: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2278150" y="1327754"/>
            <a:ext cx="1625100" cy="420600"/>
          </a:xfrm>
          <a:prstGeom prst="wedgeRectCallout">
            <a:avLst>
              <a:gd name="adj1" fmla="val 44545"/>
              <a:gd name="adj2" fmla="val -81551"/>
            </a:avLst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for the value in this column ...</a:t>
            </a: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4078275" y="1327750"/>
            <a:ext cx="1696200" cy="420600"/>
          </a:xfrm>
          <a:prstGeom prst="wedgeRectCallout">
            <a:avLst>
              <a:gd name="adj1" fmla="val 2589"/>
              <a:gd name="adj2" fmla="val -79281"/>
            </a:avLst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somewhere in this other table's ...</a:t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5935750" y="1327754"/>
            <a:ext cx="2219100" cy="420600"/>
          </a:xfrm>
          <a:prstGeom prst="wedgeRectCallout">
            <a:avLst>
              <a:gd name="adj1" fmla="val -32723"/>
              <a:gd name="adj2" fmla="val -79281"/>
            </a:avLst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column that contains matching values.</a:t>
            </a:r>
            <a:endParaRPr/>
          </a:p>
        </p:txBody>
      </p:sp>
      <p:sp>
        <p:nvSpPr>
          <p:cNvPr id="96" name="Google Shape;96;p17"/>
          <p:cNvSpPr/>
          <p:nvPr/>
        </p:nvSpPr>
        <p:spPr>
          <a:xfrm>
            <a:off x="267700" y="4149225"/>
            <a:ext cx="2523900" cy="420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5469100" y="2122425"/>
            <a:ext cx="3336000" cy="4206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5469100" y="2655825"/>
            <a:ext cx="814500" cy="1914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3398051" y="4186174"/>
            <a:ext cx="1892400" cy="499500"/>
          </a:xfrm>
          <a:prstGeom prst="wedgeRectCallout">
            <a:avLst>
              <a:gd name="adj1" fmla="val 56245"/>
              <a:gd name="adj2" fmla="val -26426"/>
            </a:avLst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joined column is sorted automatically</a:t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7390450" y="2655825"/>
            <a:ext cx="1414500" cy="1914000"/>
          </a:xfrm>
          <a:prstGeom prst="roundRect">
            <a:avLst>
              <a:gd name="adj" fmla="val 9336"/>
            </a:avLst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 txBox="1"/>
          <p:nvPr/>
        </p:nvSpPr>
        <p:spPr>
          <a:xfrm>
            <a:off x="3764100" y="4654613"/>
            <a:ext cx="16158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14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Bikes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07049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95971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/>
          <p:nvPr/>
        </p:nvSpPr>
        <p:spPr>
          <a:xfrm>
            <a:off x="6370426" y="2642800"/>
            <a:ext cx="2415600" cy="1924800"/>
          </a:xfrm>
          <a:prstGeom prst="wedgeRoundRectCallout">
            <a:avLst>
              <a:gd name="adj1" fmla="val -20415"/>
              <a:gd name="adj2" fmla="val -62362"/>
              <a:gd name="adj3" fmla="val 0"/>
            </a:avLst>
          </a:prstGeom>
          <a:solidFill>
            <a:srgbClr val="C9DAF8"/>
          </a:solidFill>
          <a:ln w="9525" cap="flat" cmpd="sng">
            <a:solidFill>
              <a:srgbClr val="3369F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Applies to all features:</a:t>
            </a: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color='blue'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size=200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457200" y="971550"/>
            <a:ext cx="8229600" cy="10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A table containing columns of latitude and longitude values can be used to generate a map of markers</a:t>
            </a:r>
            <a:endParaRPr/>
          </a:p>
        </p:txBody>
      </p:sp>
      <p:sp>
        <p:nvSpPr>
          <p:cNvPr id="119" name="Google Shape;119;p20"/>
          <p:cNvSpPr txBox="1"/>
          <p:nvPr/>
        </p:nvSpPr>
        <p:spPr>
          <a:xfrm>
            <a:off x="535350" y="1802800"/>
            <a:ext cx="80733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418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_______</a:t>
            </a:r>
            <a:r>
              <a:rPr lang="en" sz="3000"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3000" b="1">
                <a:solidFill>
                  <a:srgbClr val="0950AD"/>
                </a:solidFill>
                <a:latin typeface="Consolas"/>
                <a:ea typeface="Consolas"/>
                <a:cs typeface="Consolas"/>
                <a:sym typeface="Consolas"/>
              </a:rPr>
              <a:t>map_table</a:t>
            </a:r>
            <a:r>
              <a:rPr lang="en" sz="3000">
                <a:latin typeface="Consolas"/>
                <a:ea typeface="Consolas"/>
                <a:cs typeface="Consolas"/>
                <a:sym typeface="Consolas"/>
              </a:rPr>
              <a:t>(table, ...)</a:t>
            </a:r>
            <a:endParaRPr sz="3000"/>
          </a:p>
        </p:txBody>
      </p:sp>
      <p:sp>
        <p:nvSpPr>
          <p:cNvPr id="120" name="Google Shape;120;p20"/>
          <p:cNvSpPr/>
          <p:nvPr/>
        </p:nvSpPr>
        <p:spPr>
          <a:xfrm>
            <a:off x="487800" y="2642800"/>
            <a:ext cx="2208600" cy="888000"/>
          </a:xfrm>
          <a:prstGeom prst="wedgeRoundRectCallout">
            <a:avLst>
              <a:gd name="adj1" fmla="val 22184"/>
              <a:gd name="adj2" fmla="val -67783"/>
              <a:gd name="adj3" fmla="val 0"/>
            </a:avLst>
          </a:prstGeom>
          <a:solidFill>
            <a:srgbClr val="C9DAF8"/>
          </a:solidFill>
          <a:ln w="9525" cap="flat" cmpd="sng">
            <a:solidFill>
              <a:srgbClr val="3369F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Either </a:t>
            </a:r>
            <a:r>
              <a:rPr lang="en" sz="2400" b="1">
                <a:solidFill>
                  <a:srgbClr val="0950AD"/>
                </a:solidFill>
                <a:latin typeface="Consolas"/>
                <a:ea typeface="Consolas"/>
                <a:cs typeface="Consolas"/>
                <a:sym typeface="Consolas"/>
              </a:rPr>
              <a:t>Marker</a:t>
            </a:r>
            <a:r>
              <a:rPr lang="en" sz="2400"/>
              <a:t> or </a:t>
            </a:r>
            <a:r>
              <a:rPr lang="en" sz="2400" b="1">
                <a:solidFill>
                  <a:srgbClr val="0950AD"/>
                </a:solidFill>
                <a:latin typeface="Consolas"/>
                <a:ea typeface="Consolas"/>
                <a:cs typeface="Consolas"/>
                <a:sym typeface="Consolas"/>
              </a:rPr>
              <a:t>Circle</a:t>
            </a:r>
            <a:endParaRPr sz="2400"/>
          </a:p>
        </p:txBody>
      </p:sp>
      <p:sp>
        <p:nvSpPr>
          <p:cNvPr id="121" name="Google Shape;121;p20"/>
          <p:cNvSpPr/>
          <p:nvPr/>
        </p:nvSpPr>
        <p:spPr>
          <a:xfrm>
            <a:off x="2821607" y="2642800"/>
            <a:ext cx="3395700" cy="1924800"/>
          </a:xfrm>
          <a:prstGeom prst="wedgeRoundRectCallout">
            <a:avLst>
              <a:gd name="adj1" fmla="val 33294"/>
              <a:gd name="adj2" fmla="val -62300"/>
              <a:gd name="adj3" fmla="val 0"/>
            </a:avLst>
          </a:prstGeom>
          <a:solidFill>
            <a:srgbClr val="C9DAF8"/>
          </a:solidFill>
          <a:ln w="9525" cap="flat" cmpd="sng">
            <a:solidFill>
              <a:srgbClr val="3369F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Column 0: latitudes</a:t>
            </a: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Column 1: longitudes</a:t>
            </a: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Column 2: labels</a:t>
            </a: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Column 3: colors</a:t>
            </a:r>
            <a:endParaRPr sz="24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Column 4: sizes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4743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Module 5</a:t>
            </a:r>
            <a:endParaRPr dirty="0"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Examples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854531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07787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Attendance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4294967295"/>
          </p:nvPr>
        </p:nvSpPr>
        <p:spPr>
          <a:xfrm>
            <a:off x="0" y="3532188"/>
            <a:ext cx="6705600" cy="676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u="sng">
                <a:solidFill>
                  <a:schemeClr val="hlink"/>
                </a:solidFill>
                <a:hlinkClick r:id="rId3"/>
              </a:rPr>
              <a:t>bit.ly/attend8</a:t>
            </a:r>
            <a:endParaRPr sz="3000" b="0"/>
          </a:p>
        </p:txBody>
      </p:sp>
    </p:spTree>
    <p:extLst>
      <p:ext uri="{BB962C8B-B14F-4D97-AF65-F5344CB8AC3E}">
        <p14:creationId xmlns:p14="http://schemas.microsoft.com/office/powerpoint/2010/main" val="35237027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Combining Table Methods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74777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Table Methods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457200" y="971550"/>
            <a:ext cx="8730300" cy="3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t.select(column, …)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 or 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t.drop(column, …)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t.take([row, …])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 or 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t.exclude([row, …])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t.sort(column, descending=False, distinct=False)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t.where(column, are.condition(...)) 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t.apply(function, column, …)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t.group(column)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 or 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t.group(column, function)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t.group([column, …])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 or 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t.group([column, …], function)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t.pivot(cols, rows) or t.pivot(cols, rows, vals, function)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t.join(column, other_table, other_table_column)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07205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583175" y="947325"/>
            <a:ext cx="826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Generate a table with one row per cafe that has the name and discounted price of its cheapest discounted drink</a:t>
            </a:r>
            <a:endParaRPr sz="2000"/>
          </a:p>
        </p:txBody>
      </p:sp>
      <p:graphicFrame>
        <p:nvGraphicFramePr>
          <p:cNvPr id="92" name="Google Shape;92;p18"/>
          <p:cNvGraphicFramePr/>
          <p:nvPr/>
        </p:nvGraphicFramePr>
        <p:xfrm>
          <a:off x="228600" y="2065625"/>
          <a:ext cx="2626075" cy="2551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6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5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Drink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Cafe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Price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Milk Tea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 One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Espresso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Nefeli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Coffee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Nefeli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Espresso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Abe's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Question</a:t>
            </a:r>
            <a:endParaRPr/>
          </a:p>
        </p:txBody>
      </p:sp>
      <p:graphicFrame>
        <p:nvGraphicFramePr>
          <p:cNvPr id="94" name="Google Shape;94;p18"/>
          <p:cNvGraphicFramePr/>
          <p:nvPr/>
        </p:nvGraphicFramePr>
        <p:xfrm>
          <a:off x="2996525" y="2065625"/>
          <a:ext cx="2311600" cy="20689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5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7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Coupon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Location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5%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 One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7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50%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Nefeli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25%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 One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5" name="Google Shape;95;p18"/>
          <p:cNvSpPr txBox="1"/>
          <p:nvPr/>
        </p:nvSpPr>
        <p:spPr>
          <a:xfrm>
            <a:off x="172650" y="1720031"/>
            <a:ext cx="11370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drinks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2939451" y="1720031"/>
            <a:ext cx="12864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discounts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5377851" y="1720031"/>
            <a:ext cx="12864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cheapest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98" name="Google Shape;98;p18"/>
          <p:cNvGraphicFramePr/>
          <p:nvPr/>
        </p:nvGraphicFramePr>
        <p:xfrm>
          <a:off x="5449975" y="2065625"/>
          <a:ext cx="3586900" cy="15309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2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9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1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Cafe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Drink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Discounted Price</a:t>
                      </a:r>
                      <a:endParaRPr/>
                    </a:p>
                  </a:txBody>
                  <a:tcPr marL="91425" marR="91425" marT="91425" marB="91425" anchor="ctr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Nefeli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Espresso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03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 One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Milk Tea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19070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2016 Midterm, Q2(b)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4278"/>
            <a:ext cx="8839199" cy="274695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506700" y="3709725"/>
            <a:ext cx="78873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The name of the station where the most rentals ended (assume no ties).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The number of stations for which the average duration ending at that station was more than 10 minutes.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0591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Where (Optional)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276342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Operators</a:t>
            </a:r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1"/>
          </p:nvPr>
        </p:nvSpPr>
        <p:spPr>
          <a:xfrm>
            <a:off x="457200" y="971550"/>
            <a:ext cx="8229600" cy="28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result of a comparison expression is a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en"/>
              <a:t> value</a:t>
            </a:r>
            <a:endParaRPr/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	x = 2           y = 3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	x &gt; 1           x &gt; y          y &gt;= 3     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   x == y          x != 2         2 &lt; x &lt; 5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17" name="Google Shape;117;p21"/>
          <p:cNvGrpSpPr/>
          <p:nvPr/>
        </p:nvGrpSpPr>
        <p:grpSpPr>
          <a:xfrm>
            <a:off x="889125" y="1797350"/>
            <a:ext cx="5555200" cy="459000"/>
            <a:chOff x="889125" y="1797350"/>
            <a:chExt cx="5555200" cy="459000"/>
          </a:xfrm>
        </p:grpSpPr>
        <p:sp>
          <p:nvSpPr>
            <p:cNvPr id="118" name="Google Shape;118;p21"/>
            <p:cNvSpPr/>
            <p:nvPr/>
          </p:nvSpPr>
          <p:spPr>
            <a:xfrm>
              <a:off x="889125" y="1797350"/>
              <a:ext cx="3489600" cy="4590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007DD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 txBox="1"/>
            <p:nvPr/>
          </p:nvSpPr>
          <p:spPr>
            <a:xfrm>
              <a:off x="4407925" y="1817046"/>
              <a:ext cx="2036400" cy="37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Assignment statements</a:t>
              </a:r>
              <a:endParaRPr/>
            </a:p>
          </p:txBody>
        </p:sp>
      </p:grpSp>
      <p:grpSp>
        <p:nvGrpSpPr>
          <p:cNvPr id="120" name="Google Shape;120;p21"/>
          <p:cNvGrpSpPr/>
          <p:nvPr/>
        </p:nvGrpSpPr>
        <p:grpSpPr>
          <a:xfrm>
            <a:off x="889125" y="2515524"/>
            <a:ext cx="7954571" cy="1155600"/>
            <a:chOff x="889125" y="2515524"/>
            <a:chExt cx="7954571" cy="1155600"/>
          </a:xfrm>
        </p:grpSpPr>
        <p:sp>
          <p:nvSpPr>
            <p:cNvPr id="121" name="Google Shape;121;p21"/>
            <p:cNvSpPr/>
            <p:nvPr/>
          </p:nvSpPr>
          <p:spPr>
            <a:xfrm>
              <a:off x="889125" y="2515524"/>
              <a:ext cx="6376800" cy="11556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007DD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 txBox="1"/>
            <p:nvPr/>
          </p:nvSpPr>
          <p:spPr>
            <a:xfrm>
              <a:off x="7313996" y="2787011"/>
              <a:ext cx="152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Comparison expressions</a:t>
              </a:r>
              <a:endParaRPr/>
            </a:p>
          </p:txBody>
        </p:sp>
      </p:grpSp>
      <p:sp>
        <p:nvSpPr>
          <p:cNvPr id="123" name="Google Shape;123;p21"/>
          <p:cNvSpPr txBox="1"/>
          <p:nvPr/>
        </p:nvSpPr>
        <p:spPr>
          <a:xfrm>
            <a:off x="3882600" y="4530450"/>
            <a:ext cx="13788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415350" y="3796025"/>
            <a:ext cx="8475300" cy="9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t.where(array_of_bool_values)</a:t>
            </a:r>
            <a:r>
              <a:rPr lang="en" sz="2400" b="1">
                <a:solidFill>
                  <a:schemeClr val="dk1"/>
                </a:solidFill>
              </a:rPr>
              <a:t> </a:t>
            </a:r>
            <a:r>
              <a:rPr lang="en" sz="2400">
                <a:solidFill>
                  <a:schemeClr val="dk1"/>
                </a:solidFill>
              </a:rPr>
              <a:t>returns a table with only the rows of </a:t>
            </a:r>
            <a:r>
              <a:rPr lang="en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sz="2400">
                <a:solidFill>
                  <a:schemeClr val="dk1"/>
                </a:solidFill>
              </a:rPr>
              <a:t> for which the corresponding </a:t>
            </a:r>
            <a:r>
              <a:rPr lang="en" sz="2400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en" sz="2400">
                <a:solidFill>
                  <a:schemeClr val="dk1"/>
                </a:solidFill>
              </a:rPr>
              <a:t> is </a:t>
            </a:r>
            <a:r>
              <a:rPr lang="en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645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Attendance</a:t>
            </a:r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title" idx="4294967295"/>
          </p:nvPr>
        </p:nvSpPr>
        <p:spPr>
          <a:xfrm>
            <a:off x="0" y="3532188"/>
            <a:ext cx="6705600" cy="676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u="sng">
                <a:solidFill>
                  <a:schemeClr val="hlink"/>
                </a:solidFill>
                <a:hlinkClick r:id="rId3"/>
              </a:rPr>
              <a:t>bit.ly/attend8</a:t>
            </a:r>
            <a:endParaRPr sz="3000" b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Tax Returns &amp; ZIP Codes</a:t>
            </a:r>
            <a:endParaRPr/>
          </a:p>
        </p:txBody>
      </p:sp>
      <p:sp>
        <p:nvSpPr>
          <p:cNvPr id="130" name="Google Shape;130;p22"/>
          <p:cNvSpPr txBox="1"/>
          <p:nvPr/>
        </p:nvSpPr>
        <p:spPr>
          <a:xfrm>
            <a:off x="3764100" y="3587813"/>
            <a:ext cx="16158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9737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Module 5</a:t>
            </a:r>
            <a:endParaRPr dirty="0"/>
          </a:p>
        </p:txBody>
      </p:sp>
      <p:sp>
        <p:nvSpPr>
          <p:cNvPr id="124" name="Google Shape;124;p2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56230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580927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Attendance</a:t>
            </a:r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title" idx="4294967295"/>
          </p:nvPr>
        </p:nvSpPr>
        <p:spPr>
          <a:xfrm>
            <a:off x="0" y="3532188"/>
            <a:ext cx="6705600" cy="676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u="sng">
                <a:solidFill>
                  <a:schemeClr val="hlink"/>
                </a:solidFill>
                <a:hlinkClick r:id="rId3"/>
              </a:rPr>
              <a:t>bit.ly/attend8</a:t>
            </a:r>
            <a:endParaRPr sz="3000" b="0"/>
          </a:p>
        </p:txBody>
      </p:sp>
    </p:spTree>
    <p:extLst>
      <p:ext uri="{BB962C8B-B14F-4D97-AF65-F5344CB8AC3E}">
        <p14:creationId xmlns:p14="http://schemas.microsoft.com/office/powerpoint/2010/main" val="25878681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474248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Operators</a:t>
            </a:r>
            <a:endParaRPr/>
          </a:p>
        </p:txBody>
      </p:sp>
      <p:sp>
        <p:nvSpPr>
          <p:cNvPr id="146" name="Google Shape;146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result of a comparison expression is a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en"/>
              <a:t> value</a:t>
            </a:r>
            <a:endParaRPr/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	x = 2           y = 3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	x &gt; 1           x &gt; y          y &gt;= 3     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   x == y          x != 2         2 &lt; x &lt; 5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47" name="Google Shape;147;p31"/>
          <p:cNvGrpSpPr/>
          <p:nvPr/>
        </p:nvGrpSpPr>
        <p:grpSpPr>
          <a:xfrm>
            <a:off x="889125" y="1797350"/>
            <a:ext cx="5555200" cy="459000"/>
            <a:chOff x="889125" y="1797350"/>
            <a:chExt cx="5555200" cy="459000"/>
          </a:xfrm>
        </p:grpSpPr>
        <p:sp>
          <p:nvSpPr>
            <p:cNvPr id="148" name="Google Shape;148;p31"/>
            <p:cNvSpPr/>
            <p:nvPr/>
          </p:nvSpPr>
          <p:spPr>
            <a:xfrm>
              <a:off x="889125" y="1797350"/>
              <a:ext cx="3489600" cy="4590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007DD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1"/>
            <p:cNvSpPr txBox="1"/>
            <p:nvPr/>
          </p:nvSpPr>
          <p:spPr>
            <a:xfrm>
              <a:off x="4407925" y="1817046"/>
              <a:ext cx="2036400" cy="37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Assignment statements</a:t>
              </a:r>
              <a:endParaRPr/>
            </a:p>
          </p:txBody>
        </p:sp>
      </p:grpSp>
      <p:grpSp>
        <p:nvGrpSpPr>
          <p:cNvPr id="150" name="Google Shape;150;p31"/>
          <p:cNvGrpSpPr/>
          <p:nvPr/>
        </p:nvGrpSpPr>
        <p:grpSpPr>
          <a:xfrm>
            <a:off x="889125" y="2515524"/>
            <a:ext cx="7954571" cy="1155600"/>
            <a:chOff x="889125" y="2515524"/>
            <a:chExt cx="7954571" cy="1155600"/>
          </a:xfrm>
        </p:grpSpPr>
        <p:sp>
          <p:nvSpPr>
            <p:cNvPr id="151" name="Google Shape;151;p31"/>
            <p:cNvSpPr/>
            <p:nvPr/>
          </p:nvSpPr>
          <p:spPr>
            <a:xfrm>
              <a:off x="889125" y="2515524"/>
              <a:ext cx="6376800" cy="11556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007DD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1"/>
            <p:cNvSpPr txBox="1"/>
            <p:nvPr/>
          </p:nvSpPr>
          <p:spPr>
            <a:xfrm>
              <a:off x="7313996" y="2787011"/>
              <a:ext cx="15297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Comparison expressions</a:t>
              </a:r>
              <a:endParaRPr/>
            </a:p>
          </p:txBody>
        </p:sp>
      </p:grpSp>
      <p:sp>
        <p:nvSpPr>
          <p:cNvPr id="153" name="Google Shape;153;p31"/>
          <p:cNvSpPr txBox="1"/>
          <p:nvPr/>
        </p:nvSpPr>
        <p:spPr>
          <a:xfrm>
            <a:off x="3882600" y="3844650"/>
            <a:ext cx="13788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6636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Combining Comparisons</a:t>
            </a:r>
            <a:endParaRPr/>
          </a:p>
        </p:txBody>
      </p:sp>
      <p:sp>
        <p:nvSpPr>
          <p:cNvPr id="159" name="Google Shape;159;p3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Boolean operators can be applied to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en"/>
              <a:t> values</a:t>
            </a:r>
            <a:endParaRPr/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	a = True      b = False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	not b         a or b           a and not b 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0"/>
              </a:spcAft>
              <a:buNone/>
            </a:pP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2000" b="1">
                <a:latin typeface="Courier New"/>
                <a:ea typeface="Courier New"/>
                <a:cs typeface="Courier New"/>
                <a:sym typeface="Courier New"/>
              </a:rPr>
              <a:t>   a and b       not (a or b)     b and b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0" name="Google Shape;160;p32"/>
          <p:cNvSpPr txBox="1"/>
          <p:nvPr/>
        </p:nvSpPr>
        <p:spPr>
          <a:xfrm>
            <a:off x="3882600" y="3844650"/>
            <a:ext cx="13788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  <p:grpSp>
        <p:nvGrpSpPr>
          <p:cNvPr id="161" name="Google Shape;161;p32"/>
          <p:cNvGrpSpPr/>
          <p:nvPr/>
        </p:nvGrpSpPr>
        <p:grpSpPr>
          <a:xfrm>
            <a:off x="889125" y="2164404"/>
            <a:ext cx="6653400" cy="778703"/>
            <a:chOff x="889125" y="1565961"/>
            <a:chExt cx="6653400" cy="2105171"/>
          </a:xfrm>
        </p:grpSpPr>
        <p:sp>
          <p:nvSpPr>
            <p:cNvPr id="162" name="Google Shape;162;p32"/>
            <p:cNvSpPr/>
            <p:nvPr/>
          </p:nvSpPr>
          <p:spPr>
            <a:xfrm>
              <a:off x="889125" y="2515532"/>
              <a:ext cx="6653400" cy="11556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007DD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 txBox="1"/>
            <p:nvPr/>
          </p:nvSpPr>
          <p:spPr>
            <a:xfrm>
              <a:off x="6012825" y="1565961"/>
              <a:ext cx="1529700" cy="115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Evaluate to True</a:t>
              </a:r>
              <a:endParaRPr/>
            </a:p>
          </p:txBody>
        </p:sp>
      </p:grpSp>
      <p:grpSp>
        <p:nvGrpSpPr>
          <p:cNvPr id="164" name="Google Shape;164;p32"/>
          <p:cNvGrpSpPr/>
          <p:nvPr/>
        </p:nvGrpSpPr>
        <p:grpSpPr>
          <a:xfrm>
            <a:off x="889125" y="3210288"/>
            <a:ext cx="6755425" cy="797369"/>
            <a:chOff x="889125" y="2515532"/>
            <a:chExt cx="6755425" cy="2155634"/>
          </a:xfrm>
        </p:grpSpPr>
        <p:sp>
          <p:nvSpPr>
            <p:cNvPr id="165" name="Google Shape;165;p32"/>
            <p:cNvSpPr/>
            <p:nvPr/>
          </p:nvSpPr>
          <p:spPr>
            <a:xfrm>
              <a:off x="889125" y="2515532"/>
              <a:ext cx="6653400" cy="11556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007DD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 txBox="1"/>
            <p:nvPr/>
          </p:nvSpPr>
          <p:spPr>
            <a:xfrm>
              <a:off x="5995150" y="3515566"/>
              <a:ext cx="1649400" cy="115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Evaluate to False</a:t>
              </a: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84527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Aggregating Comparisons</a:t>
            </a:r>
            <a:endParaRPr/>
          </a:p>
        </p:txBody>
      </p:sp>
      <p:sp>
        <p:nvSpPr>
          <p:cNvPr id="172" name="Google Shape;172;p33"/>
          <p:cNvSpPr txBox="1">
            <a:spLocks noGrp="1"/>
          </p:cNvSpPr>
          <p:nvPr>
            <p:ph type="body" idx="1"/>
          </p:nvPr>
        </p:nvSpPr>
        <p:spPr>
          <a:xfrm>
            <a:off x="457200" y="971550"/>
            <a:ext cx="8229600" cy="30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Summing an array or list of bool values will count the True values only.</a:t>
            </a:r>
            <a:endParaRPr/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1    + 0     + 1          == 2</a:t>
            </a:r>
            <a:endParaRPr/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True + False + True       == 2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sum([1   , 0    , 1   ))  == 2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40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sum([True, False, True))  == 2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400"/>
              </a:spcBef>
              <a:spcAft>
                <a:spcPts val="400"/>
              </a:spcAft>
              <a:buNone/>
            </a:pP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3" name="Google Shape;173;p33"/>
          <p:cNvSpPr txBox="1"/>
          <p:nvPr/>
        </p:nvSpPr>
        <p:spPr>
          <a:xfrm>
            <a:off x="3882600" y="3844650"/>
            <a:ext cx="13788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731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Selection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326581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Selection</a:t>
            </a:r>
            <a:endParaRPr/>
          </a:p>
        </p:txBody>
      </p:sp>
      <p:sp>
        <p:nvSpPr>
          <p:cNvPr id="184" name="Google Shape;184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np.random.choice</a:t>
            </a:r>
            <a:endParaRPr>
              <a:solidFill>
                <a:srgbClr val="000000"/>
              </a:solidFill>
            </a:endParaRPr>
          </a:p>
          <a:p>
            <a:pPr marL="457200" lvl="0" indent="-381000" rtl="0">
              <a:spcBef>
                <a:spcPts val="480"/>
              </a:spcBef>
              <a:spcAft>
                <a:spcPts val="0"/>
              </a:spcAft>
              <a:buClr>
                <a:srgbClr val="C4820E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Selects at random</a:t>
            </a:r>
            <a:endParaRPr>
              <a:solidFill>
                <a:srgbClr val="000000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with replacement</a:t>
            </a:r>
            <a:endParaRPr>
              <a:solidFill>
                <a:srgbClr val="000000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from an array</a:t>
            </a:r>
            <a:endParaRPr>
              <a:solidFill>
                <a:srgbClr val="000000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C4820E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 specified number of times</a:t>
            </a:r>
            <a:endParaRPr>
              <a:solidFill>
                <a:srgbClr val="000000"/>
              </a:solidFill>
            </a:endParaRPr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np.random.choice(some_array, sample_size)</a:t>
            </a:r>
            <a:endParaRPr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5" name="Google Shape;185;p35"/>
          <p:cNvSpPr txBox="1"/>
          <p:nvPr/>
        </p:nvSpPr>
        <p:spPr>
          <a:xfrm>
            <a:off x="3854700" y="3987050"/>
            <a:ext cx="14346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43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>
            <a:spLocks noGrp="1"/>
          </p:cNvSpPr>
          <p:nvPr>
            <p:ph type="title"/>
          </p:nvPr>
        </p:nvSpPr>
        <p:spPr>
          <a:xfrm>
            <a:off x="941175" y="2233800"/>
            <a:ext cx="7261500" cy="67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 with Multiple Arguments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Question</a:t>
            </a:r>
            <a:endParaRPr/>
          </a:p>
        </p:txBody>
      </p:sp>
      <p:sp>
        <p:nvSpPr>
          <p:cNvPr id="191" name="Google Shape;191;p36"/>
          <p:cNvSpPr txBox="1">
            <a:spLocks noGrp="1"/>
          </p:cNvSpPr>
          <p:nvPr>
            <p:ph type="body" idx="1"/>
          </p:nvPr>
        </p:nvSpPr>
        <p:spPr>
          <a:xfrm>
            <a:off x="457200" y="1733550"/>
            <a:ext cx="8229600" cy="10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What results from evaluating the following 2 expressions? Are they the same? Do they describe the same process? </a:t>
            </a:r>
            <a:endParaRPr/>
          </a:p>
        </p:txBody>
      </p:sp>
      <p:sp>
        <p:nvSpPr>
          <p:cNvPr id="192" name="Google Shape;192;p36"/>
          <p:cNvSpPr txBox="1"/>
          <p:nvPr/>
        </p:nvSpPr>
        <p:spPr>
          <a:xfrm>
            <a:off x="569650" y="2647375"/>
            <a:ext cx="8538900" cy="1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np.random.choice(d, 1000) + np.random.choice(d, 1000)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2 * np.random.choice(d, 1000)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3" name="Google Shape;193;p36"/>
          <p:cNvSpPr txBox="1"/>
          <p:nvPr/>
        </p:nvSpPr>
        <p:spPr>
          <a:xfrm>
            <a:off x="2573275" y="898125"/>
            <a:ext cx="3997500" cy="9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d = np.arange(6) + 1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31575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Print Function</a:t>
            </a:r>
            <a:endParaRPr/>
          </a:p>
        </p:txBody>
      </p:sp>
      <p:sp>
        <p:nvSpPr>
          <p:cNvPr id="199" name="Google Shape;199;p37"/>
          <p:cNvSpPr txBox="1"/>
          <p:nvPr/>
        </p:nvSpPr>
        <p:spPr>
          <a:xfrm>
            <a:off x="3854700" y="3606050"/>
            <a:ext cx="14346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5282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Statements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684828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Statements</a:t>
            </a:r>
            <a:endParaRPr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These statements </a:t>
            </a:r>
            <a:r>
              <a:rPr lang="en" i="1"/>
              <a:t>control</a:t>
            </a:r>
            <a:r>
              <a:rPr lang="en"/>
              <a:t> the sequence of computations that are performed in a program</a:t>
            </a:r>
            <a:endParaRPr/>
          </a:p>
          <a:p>
            <a:pPr marL="457200" lvl="0" indent="-38100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keywords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/>
              <a:t> and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/>
              <a:t> begin control statements</a:t>
            </a:r>
            <a:endParaRPr/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purpose of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/>
              <a:t> is to define functions that choose different behavior based on their arguments</a:t>
            </a:r>
            <a:endParaRPr/>
          </a:p>
          <a:p>
            <a: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purpose of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/>
              <a:t> is to perform a computation for every element in a list or array</a:t>
            </a:r>
            <a:endParaRPr/>
          </a:p>
        </p:txBody>
      </p:sp>
      <p:sp>
        <p:nvSpPr>
          <p:cNvPr id="211" name="Google Shape;211;p39"/>
          <p:cNvSpPr txBox="1"/>
          <p:nvPr/>
        </p:nvSpPr>
        <p:spPr>
          <a:xfrm>
            <a:off x="3854700" y="4139450"/>
            <a:ext cx="14346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35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Module 5</a:t>
            </a:r>
            <a:endParaRPr dirty="0"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Chance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222251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77018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Monty Hall Problem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85895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Monty Hall Problem</a:t>
            </a:r>
            <a:endParaRPr/>
          </a:p>
        </p:txBody>
      </p:sp>
      <p:pic>
        <p:nvPicPr>
          <p:cNvPr id="113" name="Google Shape;1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7600" y="1105514"/>
            <a:ext cx="6039925" cy="33551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4990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Attendance</a:t>
            </a:r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title" idx="4294967295"/>
          </p:nvPr>
        </p:nvSpPr>
        <p:spPr>
          <a:xfrm>
            <a:off x="0" y="3532188"/>
            <a:ext cx="6705600" cy="6762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u="sng">
                <a:solidFill>
                  <a:schemeClr val="hlink"/>
                </a:solidFill>
                <a:hlinkClick r:id="rId3"/>
              </a:rPr>
              <a:t>bit.ly/attend8</a:t>
            </a:r>
            <a:endParaRPr sz="3000" b="0"/>
          </a:p>
        </p:txBody>
      </p:sp>
    </p:spTree>
    <p:extLst>
      <p:ext uri="{BB962C8B-B14F-4D97-AF65-F5344CB8AC3E}">
        <p14:creationId xmlns:p14="http://schemas.microsoft.com/office/powerpoint/2010/main" val="39044565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37472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</a:t>
            </a:r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 b="1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apply</a:t>
            </a:r>
            <a:r>
              <a:rPr lang="en"/>
              <a:t> method creates an array by calling a function on every element in one or more input columns</a:t>
            </a:r>
            <a:endParaRPr/>
          </a:p>
          <a:p>
            <a:pPr marL="457200" lvl="0" indent="-381000" rtl="0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First argument: 		Function to apply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Other arguments: 	The input column(s)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table_name.apply(one_arg_function, 'column_label')</a:t>
            </a:r>
            <a:endParaRPr sz="2000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table_name.apply(two_arg_function, </a:t>
            </a:r>
            <a:endParaRPr sz="2000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'column_label_for_first_arg',</a:t>
            </a:r>
            <a:endParaRPr sz="2000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286000" lvl="0" indent="0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 'column_label_for_second_arg')</a:t>
            </a:r>
            <a:endParaRPr sz="2000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apply</a:t>
            </a:r>
            <a:r>
              <a:rPr lang="en"/>
              <a:t> called with only a function applies it to each row</a:t>
            </a:r>
            <a:endParaRPr/>
          </a:p>
          <a:p>
            <a:pPr marL="0" lvl="0" indent="0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sp>
        <p:nvSpPr>
          <p:cNvPr id="120" name="Google Shape;120;p25"/>
          <p:cNvSpPr txBox="1"/>
          <p:nvPr/>
        </p:nvSpPr>
        <p:spPr>
          <a:xfrm>
            <a:off x="3764100" y="4639652"/>
            <a:ext cx="16158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</a:t>
            </a:r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Lowest value: 0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Chance of event that is impossible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Highest value: 1 (or 100%)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Chance of event that is certain</a:t>
            </a: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rtl="0"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If an event has chance 70%, then the chance that it doesn’t happen is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100% - 70% = 30%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1 - 0.7 = 0.3</a:t>
            </a:r>
            <a:endParaRPr/>
          </a:p>
        </p:txBody>
      </p:sp>
      <p:sp>
        <p:nvSpPr>
          <p:cNvPr id="131" name="Google Shape;131;p27"/>
          <p:cNvSpPr txBox="1"/>
          <p:nvPr/>
        </p:nvSpPr>
        <p:spPr>
          <a:xfrm>
            <a:off x="7139825" y="3940000"/>
            <a:ext cx="14919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629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Equally Likely Outcomes</a:t>
            </a:r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Assuming all outcomes are equally likely, the chance of an event A is:</a:t>
            </a: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                number of outcomes that make A happen</a:t>
            </a: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P(A)  =  ---------------------------------------------------------------</a:t>
            </a: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                             total number of outcomes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72721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Fraction of a Fraction</a:t>
            </a:r>
            <a:endParaRPr/>
          </a:p>
        </p:txBody>
      </p:sp>
      <p:pic>
        <p:nvPicPr>
          <p:cNvPr id="143" name="Google Shape;1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1488" y="973425"/>
            <a:ext cx="4817026" cy="37215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9"/>
          <p:cNvSpPr txBox="1"/>
          <p:nvPr/>
        </p:nvSpPr>
        <p:spPr>
          <a:xfrm>
            <a:off x="7139825" y="3940000"/>
            <a:ext cx="14919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021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Multiplication Rule</a:t>
            </a:r>
            <a:endParaRPr/>
          </a:p>
        </p:txBody>
      </p:sp>
      <p:sp>
        <p:nvSpPr>
          <p:cNvPr id="150" name="Google Shape;150;p30"/>
          <p:cNvSpPr txBox="1">
            <a:spLocks noGrp="1"/>
          </p:cNvSpPr>
          <p:nvPr>
            <p:ph type="body" idx="1"/>
          </p:nvPr>
        </p:nvSpPr>
        <p:spPr>
          <a:xfrm>
            <a:off x="457200" y="971550"/>
            <a:ext cx="8229600" cy="36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Chance that two events </a:t>
            </a:r>
            <a:r>
              <a:rPr lang="en" i="1"/>
              <a:t>A</a:t>
            </a:r>
            <a:r>
              <a:rPr lang="en"/>
              <a:t> and </a:t>
            </a:r>
            <a:r>
              <a:rPr lang="en" i="1"/>
              <a:t>B</a:t>
            </a:r>
            <a:r>
              <a:rPr lang="en"/>
              <a:t> both happen</a:t>
            </a: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= P(</a:t>
            </a:r>
            <a:r>
              <a:rPr lang="en" i="1"/>
              <a:t>A</a:t>
            </a:r>
            <a:r>
              <a:rPr lang="en"/>
              <a:t> happens) x P(</a:t>
            </a:r>
            <a:r>
              <a:rPr lang="en" i="1"/>
              <a:t>B</a:t>
            </a:r>
            <a:r>
              <a:rPr lang="en"/>
              <a:t> happens given that </a:t>
            </a:r>
            <a:r>
              <a:rPr lang="en" i="1"/>
              <a:t>A</a:t>
            </a:r>
            <a:r>
              <a:rPr lang="en"/>
              <a:t> has happened)</a:t>
            </a: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rtl="0"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answer is </a:t>
            </a:r>
            <a:r>
              <a:rPr lang="en" i="1"/>
              <a:t>less than or equal to</a:t>
            </a:r>
            <a:r>
              <a:rPr lang="en"/>
              <a:t> each of the two chances being multiplied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more conditions you have to satisfy, the less likely you are to satisfy them all</a:t>
            </a:r>
            <a:endParaRPr/>
          </a:p>
        </p:txBody>
      </p:sp>
      <p:sp>
        <p:nvSpPr>
          <p:cNvPr id="151" name="Google Shape;151;p30"/>
          <p:cNvSpPr txBox="1"/>
          <p:nvPr/>
        </p:nvSpPr>
        <p:spPr>
          <a:xfrm>
            <a:off x="7378200" y="4115850"/>
            <a:ext cx="13086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78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 Rule</a:t>
            </a:r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If event </a:t>
            </a:r>
            <a:r>
              <a:rPr lang="en" i="1"/>
              <a:t>A</a:t>
            </a:r>
            <a:r>
              <a:rPr lang="en"/>
              <a:t> can happen in </a:t>
            </a:r>
            <a:r>
              <a:rPr lang="en" i="1"/>
              <a:t>exactly one</a:t>
            </a:r>
            <a:r>
              <a:rPr lang="en"/>
              <a:t> of two ways, then</a:t>
            </a: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"/>
              <a:t>P(</a:t>
            </a:r>
            <a:r>
              <a:rPr lang="en" i="1"/>
              <a:t>A</a:t>
            </a:r>
            <a:r>
              <a:rPr lang="en"/>
              <a:t>)  =   P(first way)  +  P(second way)</a:t>
            </a: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rtl="0"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answer is </a:t>
            </a:r>
            <a:r>
              <a:rPr lang="en" i="1"/>
              <a:t>greater than or equal to</a:t>
            </a:r>
            <a:r>
              <a:rPr lang="en"/>
              <a:t> the chance of each individual way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0653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7445700" cy="67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At Least One Head</a:t>
            </a:r>
            <a:endParaRPr/>
          </a:p>
        </p:txBody>
      </p:sp>
      <p:sp>
        <p:nvSpPr>
          <p:cNvPr id="163" name="Google Shape;163;p3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 3 tosses: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Any outcome </a:t>
            </a:r>
            <a:r>
              <a:rPr lang="en" i="1"/>
              <a:t>except</a:t>
            </a:r>
            <a:r>
              <a:rPr lang="en"/>
              <a:t> TTT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P(TTT)  =  (½) x (½) x (½)  =  ⅛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P(at least one head) = 1 - P(TTT) = ⅞ = 87.5%</a:t>
            </a:r>
            <a:endParaRPr/>
          </a:p>
          <a:p>
            <a:pPr marL="0" lvl="0" indent="0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rtl="0">
              <a:spcBef>
                <a:spcPts val="48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 10 tosses: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1 - (½)**10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99.9%</a:t>
            </a:r>
            <a:endParaRPr/>
          </a:p>
        </p:txBody>
      </p:sp>
      <p:sp>
        <p:nvSpPr>
          <p:cNvPr id="164" name="Google Shape;164;p32"/>
          <p:cNvSpPr txBox="1"/>
          <p:nvPr/>
        </p:nvSpPr>
        <p:spPr>
          <a:xfrm>
            <a:off x="7478100" y="3968250"/>
            <a:ext cx="1208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198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Grouping Rows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</a:t>
            </a:r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 b="1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"/>
              <a:t> method aggregates all rows with the same value for a column into a single row in the result</a:t>
            </a:r>
            <a:endParaRPr/>
          </a:p>
          <a:p>
            <a:pPr marL="457200" lvl="0" indent="-381000" rtl="0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First argument: 		Which column to group by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Second argument: 	(Optional) How to combine values</a:t>
            </a:r>
            <a:endParaRPr/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b="1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len  </a:t>
            </a:r>
            <a:r>
              <a:rPr lang="en"/>
              <a:t>— number of grouped values (default)</a:t>
            </a:r>
            <a:endParaRPr/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b="1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sum  </a:t>
            </a:r>
            <a:r>
              <a:rPr lang="en"/>
              <a:t>— total of all grouped values</a:t>
            </a:r>
            <a:endParaRPr/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b="1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list </a:t>
            </a:r>
            <a:r>
              <a:rPr lang="en"/>
              <a:t>— list of all grouped values</a:t>
            </a:r>
            <a:endParaRPr/>
          </a:p>
        </p:txBody>
      </p:sp>
      <p:sp>
        <p:nvSpPr>
          <p:cNvPr id="132" name="Google Shape;132;p27"/>
          <p:cNvSpPr txBox="1"/>
          <p:nvPr/>
        </p:nvSpPr>
        <p:spPr>
          <a:xfrm>
            <a:off x="3764100" y="3877652"/>
            <a:ext cx="16158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Grouping By Two Columns</a:t>
            </a:r>
            <a:endParaRPr/>
          </a:p>
        </p:txBody>
      </p:sp>
      <p:sp>
        <p:nvSpPr>
          <p:cNvPr id="138" name="Google Shape;138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 b="1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"/>
              <a:t> method can also aggregate all rows that share the combination of values in multiple columns</a:t>
            </a:r>
            <a:endParaRPr/>
          </a:p>
          <a:p>
            <a:pPr marL="457200" lvl="0" indent="-381000" rtl="0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First argument: 		A list of which columns to group by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Second argument: 	(Optional) How to combine values</a:t>
            </a:r>
            <a:endParaRPr/>
          </a:p>
        </p:txBody>
      </p:sp>
      <p:sp>
        <p:nvSpPr>
          <p:cNvPr id="139" name="Google Shape;139;p28"/>
          <p:cNvSpPr txBox="1"/>
          <p:nvPr/>
        </p:nvSpPr>
        <p:spPr>
          <a:xfrm>
            <a:off x="3764100" y="3115652"/>
            <a:ext cx="16158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B7EA1"/>
                </a:solidFill>
              </a:rPr>
              <a:t>(Demo)</a:t>
            </a:r>
            <a:endParaRPr sz="24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Question</a:t>
            </a:r>
            <a:endParaRPr/>
          </a:p>
        </p:txBody>
      </p:sp>
      <p:sp>
        <p:nvSpPr>
          <p:cNvPr id="145" name="Google Shape;145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NBA teams spent the most on their starters in 2016?</a:t>
            </a:r>
            <a:endParaRPr/>
          </a:p>
          <a:p>
            <a:pPr marL="457200" lvl="0" indent="-381000" rtl="0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Each team has one </a:t>
            </a:r>
            <a:r>
              <a:rPr lang="en" i="1"/>
              <a:t>starter</a:t>
            </a:r>
            <a:r>
              <a:rPr lang="en"/>
              <a:t> per position</a:t>
            </a:r>
            <a:endParaRPr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Assume the starter for a team &amp; position is the player with the highest salary on that team in that position</a:t>
            </a:r>
            <a:endParaRPr/>
          </a:p>
        </p:txBody>
      </p:sp>
      <p:pic>
        <p:nvPicPr>
          <p:cNvPr id="146" name="Google Shape;1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2650" y="2733825"/>
            <a:ext cx="5398701" cy="17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Custom">
  <a:themeElements>
    <a:clrScheme name="Custom 430">
      <a:dk1>
        <a:srgbClr val="3B3B3B"/>
      </a:dk1>
      <a:lt1>
        <a:srgbClr val="FFFFFF"/>
      </a:lt1>
      <a:dk2>
        <a:srgbClr val="3369FC"/>
      </a:dk2>
      <a:lt2>
        <a:srgbClr val="CCCCCC"/>
      </a:lt2>
      <a:accent1>
        <a:srgbClr val="0056FB"/>
      </a:accent1>
      <a:accent2>
        <a:srgbClr val="F50017"/>
      </a:accent2>
      <a:accent3>
        <a:srgbClr val="FF8608"/>
      </a:accent3>
      <a:accent4>
        <a:srgbClr val="069924"/>
      </a:accent4>
      <a:accent5>
        <a:srgbClr val="60B4F6"/>
      </a:accent5>
      <a:accent6>
        <a:srgbClr val="F0C631"/>
      </a:accent6>
      <a:hlink>
        <a:srgbClr val="0056FB"/>
      </a:hlink>
      <a:folHlink>
        <a:srgbClr val="41424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1519</Words>
  <Application>Microsoft Macintosh PowerPoint</Application>
  <PresentationFormat>On-screen Show (16:9)</PresentationFormat>
  <Paragraphs>304</Paragraphs>
  <Slides>55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Arial</vt:lpstr>
      <vt:lpstr>Consolas</vt:lpstr>
      <vt:lpstr>Courier New</vt:lpstr>
      <vt:lpstr>Times New Roman</vt:lpstr>
      <vt:lpstr>1_Custom</vt:lpstr>
      <vt:lpstr>Module 5</vt:lpstr>
      <vt:lpstr>Announcements</vt:lpstr>
      <vt:lpstr>Attendance</vt:lpstr>
      <vt:lpstr>Apply with Multiple Arguments</vt:lpstr>
      <vt:lpstr>Apply</vt:lpstr>
      <vt:lpstr>Grouping Rows</vt:lpstr>
      <vt:lpstr>Group</vt:lpstr>
      <vt:lpstr>Grouping By Two Columns</vt:lpstr>
      <vt:lpstr>Challenge Question</vt:lpstr>
      <vt:lpstr>Pivot Tables</vt:lpstr>
      <vt:lpstr>Pivot</vt:lpstr>
      <vt:lpstr>Take-Home Question</vt:lpstr>
      <vt:lpstr>Module 5</vt:lpstr>
      <vt:lpstr>Announcements</vt:lpstr>
      <vt:lpstr>Attendance</vt:lpstr>
      <vt:lpstr>Joins</vt:lpstr>
      <vt:lpstr>Joining Two Tables</vt:lpstr>
      <vt:lpstr>Bikes</vt:lpstr>
      <vt:lpstr>Maps</vt:lpstr>
      <vt:lpstr>Maps</vt:lpstr>
      <vt:lpstr>Module 5</vt:lpstr>
      <vt:lpstr>Announcements</vt:lpstr>
      <vt:lpstr>Attendance</vt:lpstr>
      <vt:lpstr>Combining Table Methods</vt:lpstr>
      <vt:lpstr>Important Table Methods</vt:lpstr>
      <vt:lpstr>Discussion Question</vt:lpstr>
      <vt:lpstr>Spring 2016 Midterm, Q2(b)</vt:lpstr>
      <vt:lpstr>Advanced Where (Optional)</vt:lpstr>
      <vt:lpstr>Comparison Operators</vt:lpstr>
      <vt:lpstr>Tax Returns &amp; ZIP Codes</vt:lpstr>
      <vt:lpstr>Module 5</vt:lpstr>
      <vt:lpstr>Announcements</vt:lpstr>
      <vt:lpstr>Attendance</vt:lpstr>
      <vt:lpstr>Comparison</vt:lpstr>
      <vt:lpstr>Comparison Operators</vt:lpstr>
      <vt:lpstr>Combining Comparisons</vt:lpstr>
      <vt:lpstr>Aggregating Comparisons</vt:lpstr>
      <vt:lpstr>Random Selection</vt:lpstr>
      <vt:lpstr>Random Selection</vt:lpstr>
      <vt:lpstr>Discussion Question</vt:lpstr>
      <vt:lpstr>The Print Function</vt:lpstr>
      <vt:lpstr>Control Statements</vt:lpstr>
      <vt:lpstr>Control Statements</vt:lpstr>
      <vt:lpstr>Module 5</vt:lpstr>
      <vt:lpstr>Announcements</vt:lpstr>
      <vt:lpstr>The Monty Hall Problem</vt:lpstr>
      <vt:lpstr>Monty Hall Problem</vt:lpstr>
      <vt:lpstr>Attendance</vt:lpstr>
      <vt:lpstr>Probability</vt:lpstr>
      <vt:lpstr>Probability</vt:lpstr>
      <vt:lpstr>Equally Likely Outcomes</vt:lpstr>
      <vt:lpstr>Fraction of a Fraction</vt:lpstr>
      <vt:lpstr>Multiplication Rule</vt:lpstr>
      <vt:lpstr>Addition Rule</vt:lpstr>
      <vt:lpstr>Example: At Least One Head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10</dc:title>
  <cp:lastModifiedBy>Shreyas Kulkarni</cp:lastModifiedBy>
  <cp:revision>3</cp:revision>
  <dcterms:modified xsi:type="dcterms:W3CDTF">2021-08-27T17:41:54Z</dcterms:modified>
</cp:coreProperties>
</file>